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 varScale="1">
        <p:scale>
          <a:sx n="37" d="100"/>
          <a:sy n="37" d="100"/>
        </p:scale>
        <p:origin x="725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VibeActive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25468" y="5133344"/>
            <a:ext cx="9837064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404 found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A6A57-3768-A9F9-AC51-70039C55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33BAF7-A3DC-3D06-2085-D9A65DB01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4064632-A333-86B5-7D1C-6B2A4942009C}"/>
              </a:ext>
            </a:extLst>
          </p:cNvPr>
          <p:cNvSpPr txBox="1"/>
          <p:nvPr/>
        </p:nvSpPr>
        <p:spPr>
          <a:xfrm>
            <a:off x="3352800" y="2490107"/>
            <a:ext cx="13335000" cy="639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Елица – 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PostgreSQL database  and authentication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Никола – 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 – 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and AI</a:t>
            </a:r>
          </a:p>
          <a:p>
            <a:pPr marL="1504950" lvl="1" indent="-857250" algn="l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Живко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– 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and AI</a:t>
            </a:r>
            <a:endParaRPr lang="bg-BG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l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Никола Казаков - ментор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853806-F6BE-82D9-DEDE-8BF64A537F08}"/>
              </a:ext>
            </a:extLst>
          </p:cNvPr>
          <p:cNvSpPr txBox="1"/>
          <p:nvPr/>
        </p:nvSpPr>
        <p:spPr>
          <a:xfrm>
            <a:off x="2057400" y="956854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аш</a:t>
            </a:r>
            <a:r>
              <a:rPr lang="bg-BG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ия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екип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034CE-4A00-476B-967E-83BCE25E95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 rot="5400000">
            <a:off x="-549520" y="538057"/>
            <a:ext cx="5459768" cy="4360724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1AB51BAA-2C85-AB8C-76C2-A5954A1C8359}"/>
              </a:ext>
            </a:extLst>
          </p:cNvPr>
          <p:cNvSpPr/>
          <p:nvPr/>
        </p:nvSpPr>
        <p:spPr>
          <a:xfrm>
            <a:off x="14173200" y="6279067"/>
            <a:ext cx="3990006" cy="3990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8E5C5E6-3EBF-0981-8F1F-E4FEB1BF1B70}"/>
              </a:ext>
            </a:extLst>
          </p:cNvPr>
          <p:cNvSpPr/>
          <p:nvPr/>
        </p:nvSpPr>
        <p:spPr>
          <a:xfrm flipH="1">
            <a:off x="-218640" y="6405157"/>
            <a:ext cx="3790081" cy="4189863"/>
          </a:xfrm>
          <a:custGeom>
            <a:avLst/>
            <a:gdLst/>
            <a:ahLst/>
            <a:cxnLst/>
            <a:rect l="l" t="t" r="r" b="b"/>
            <a:pathLst>
              <a:path w="3790081" h="4189863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522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4988B-0D37-39D7-7B53-C0C5D6DF4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866A2-7805-F7A0-815C-13B5EAEE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B44CC36-EEBE-63D9-60EF-9E8179E61B2D}"/>
              </a:ext>
            </a:extLst>
          </p:cNvPr>
          <p:cNvSpPr txBox="1"/>
          <p:nvPr/>
        </p:nvSpPr>
        <p:spPr>
          <a:xfrm>
            <a:off x="3352800" y="2490107"/>
            <a:ext cx="13335000" cy="639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 да работим в екип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 да си разпределяме времето правилно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 да намираме информация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Нови технологии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68572B-7DDC-7AAE-D1C4-183F4E2C36DA}"/>
              </a:ext>
            </a:extLst>
          </p:cNvPr>
          <p:cNvSpPr txBox="1"/>
          <p:nvPr/>
        </p:nvSpPr>
        <p:spPr>
          <a:xfrm>
            <a:off x="2057400" y="956854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научихме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4DEA6-76F2-8FB2-8D02-A4DECD9355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 rot="5400000">
            <a:off x="-549520" y="538057"/>
            <a:ext cx="5459768" cy="4360724"/>
          </a:xfrm>
          <a:prstGeom prst="rect">
            <a:avLst/>
          </a:prstGeom>
        </p:spPr>
      </p:pic>
      <p:sp>
        <p:nvSpPr>
          <p:cNvPr id="3" name="Freeform 7">
            <a:extLst>
              <a:ext uri="{FF2B5EF4-FFF2-40B4-BE49-F238E27FC236}">
                <a16:creationId xmlns:a16="http://schemas.microsoft.com/office/drawing/2014/main" id="{07E77750-5631-B3A9-9175-B80069F71B58}"/>
              </a:ext>
            </a:extLst>
          </p:cNvPr>
          <p:cNvSpPr/>
          <p:nvPr/>
        </p:nvSpPr>
        <p:spPr>
          <a:xfrm rot="19545477">
            <a:off x="14123008" y="-345054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4E7B8228-1A46-BC91-C25B-765D97D149DE}"/>
              </a:ext>
            </a:extLst>
          </p:cNvPr>
          <p:cNvSpPr/>
          <p:nvPr/>
        </p:nvSpPr>
        <p:spPr>
          <a:xfrm>
            <a:off x="-1076351" y="6174629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808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0" y="0"/>
            <a:ext cx="4966395" cy="1032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9CF5-133F-8849-6C87-F0D7EE894AD9}"/>
              </a:ext>
            </a:extLst>
          </p:cNvPr>
          <p:cNvSpPr txBox="1"/>
          <p:nvPr/>
        </p:nvSpPr>
        <p:spPr>
          <a:xfrm>
            <a:off x="4038600" y="38481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Много хора се </a:t>
            </a:r>
            <a:r>
              <a:rPr lang="ru-RU" sz="4000" dirty="0" err="1">
                <a:solidFill>
                  <a:schemeClr val="bg1"/>
                </a:solidFill>
              </a:rPr>
              <a:t>сблъскват</a:t>
            </a:r>
            <a:r>
              <a:rPr lang="ru-RU" sz="4000" dirty="0">
                <a:solidFill>
                  <a:schemeClr val="bg1"/>
                </a:solidFill>
              </a:rPr>
              <a:t> с </a:t>
            </a:r>
            <a:r>
              <a:rPr lang="ru-RU" sz="4000" dirty="0" err="1">
                <a:solidFill>
                  <a:schemeClr val="bg1"/>
                </a:solidFill>
              </a:rPr>
              <a:t>негативни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емоции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като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стрес</a:t>
            </a:r>
            <a:r>
              <a:rPr lang="ru-RU" sz="4000" dirty="0">
                <a:solidFill>
                  <a:schemeClr val="bg1"/>
                </a:solidFill>
              </a:rPr>
              <a:t>, </a:t>
            </a:r>
            <a:r>
              <a:rPr lang="ru-RU" sz="4000" dirty="0" err="1">
                <a:solidFill>
                  <a:schemeClr val="bg1"/>
                </a:solidFill>
              </a:rPr>
              <a:t>тревожност</a:t>
            </a:r>
            <a:r>
              <a:rPr lang="ru-RU" sz="4000" dirty="0">
                <a:solidFill>
                  <a:schemeClr val="bg1"/>
                </a:solidFill>
              </a:rPr>
              <a:t> и </a:t>
            </a:r>
            <a:r>
              <a:rPr lang="ru-RU" sz="4000" dirty="0" err="1">
                <a:solidFill>
                  <a:schemeClr val="bg1"/>
                </a:solidFill>
              </a:rPr>
              <a:t>лошо</a:t>
            </a:r>
            <a:r>
              <a:rPr lang="ru-RU" sz="4000" dirty="0">
                <a:solidFill>
                  <a:schemeClr val="bg1"/>
                </a:solidFill>
              </a:rPr>
              <a:t> настроение, но не </a:t>
            </a:r>
            <a:r>
              <a:rPr lang="ru-RU" sz="4000" dirty="0" err="1">
                <a:solidFill>
                  <a:schemeClr val="bg1"/>
                </a:solidFill>
              </a:rPr>
              <a:t>знаят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какви</a:t>
            </a:r>
            <a:r>
              <a:rPr lang="ru-RU" sz="4000" dirty="0">
                <a:solidFill>
                  <a:schemeClr val="bg1"/>
                </a:solidFill>
              </a:rPr>
              <a:t> действия да </a:t>
            </a:r>
            <a:r>
              <a:rPr lang="ru-RU" sz="4000" dirty="0" err="1">
                <a:solidFill>
                  <a:schemeClr val="bg1"/>
                </a:solidFill>
              </a:rPr>
              <a:t>предприемат</a:t>
            </a:r>
            <a:r>
              <a:rPr lang="ru-RU" sz="4000" dirty="0">
                <a:solidFill>
                  <a:schemeClr val="bg1"/>
                </a:solidFill>
              </a:rPr>
              <a:t>, за да се </a:t>
            </a:r>
            <a:r>
              <a:rPr lang="ru-RU" sz="4000" dirty="0" err="1">
                <a:solidFill>
                  <a:schemeClr val="bg1"/>
                </a:solidFill>
              </a:rPr>
              <a:t>почувстват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по-добре</a:t>
            </a:r>
            <a:r>
              <a:rPr lang="ru-RU" sz="40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 на проекта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3600" y="2860500"/>
            <a:ext cx="13792200" cy="673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VibeActive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е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иновативна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web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платформа,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която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ще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Ви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помогне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да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подобрите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Вашето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психическо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физическо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здраве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Тя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предлага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персонализирани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планове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за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подобрение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на настроение Ви, </a:t>
            </a:r>
            <a:r>
              <a:rPr lang="ru-RU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използвайки</a:t>
            </a:r>
            <a:r>
              <a:rPr lang="ru-RU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AI.</a:t>
            </a:r>
          </a:p>
          <a:p>
            <a:pPr algn="ctr">
              <a:lnSpc>
                <a:spcPts val="10500"/>
              </a:lnSpc>
            </a:pPr>
            <a:endParaRPr lang="en-US" sz="1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VibeActive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DE563-7D04-568C-D1A9-009BA8EAEF37}"/>
              </a:ext>
            </a:extLst>
          </p:cNvPr>
          <p:cNvSpPr txBox="1"/>
          <p:nvPr/>
        </p:nvSpPr>
        <p:spPr>
          <a:xfrm>
            <a:off x="3200400" y="3314700"/>
            <a:ext cx="12573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Платформа за </a:t>
            </a:r>
            <a:r>
              <a:rPr lang="ru-RU" sz="4000" dirty="0" err="1">
                <a:solidFill>
                  <a:srgbClr val="FFFFFF"/>
                </a:solidFill>
              </a:rPr>
              <a:t>препоръки</a:t>
            </a:r>
            <a:r>
              <a:rPr lang="ru-RU" sz="4000" dirty="0">
                <a:solidFill>
                  <a:srgbClr val="FFFFFF"/>
                </a:solidFill>
              </a:rPr>
              <a:t> за </a:t>
            </a:r>
            <a:r>
              <a:rPr lang="ru-RU" sz="4000" dirty="0" err="1">
                <a:solidFill>
                  <a:srgbClr val="FFFFFF"/>
                </a:solidFill>
              </a:rPr>
              <a:t>персонализирани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дейности</a:t>
            </a:r>
            <a:r>
              <a:rPr lang="ru-RU" sz="4000" dirty="0">
                <a:solidFill>
                  <a:srgbClr val="FFFFFF"/>
                </a:solidFill>
              </a:rPr>
              <a:t>, </a:t>
            </a:r>
            <a:r>
              <a:rPr lang="ru-RU" sz="4000" dirty="0" err="1">
                <a:solidFill>
                  <a:srgbClr val="FFFFFF"/>
                </a:solidFill>
              </a:rPr>
              <a:t>съобразени</a:t>
            </a:r>
            <a:r>
              <a:rPr lang="ru-RU" sz="4000" dirty="0">
                <a:solidFill>
                  <a:srgbClr val="FFFFFF"/>
                </a:solidFill>
              </a:rPr>
              <a:t> с </a:t>
            </a:r>
            <a:r>
              <a:rPr lang="ru-RU" sz="4000" dirty="0" err="1">
                <a:solidFill>
                  <a:srgbClr val="FFFFFF"/>
                </a:solidFill>
              </a:rPr>
              <a:t>настроението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>
                <a:solidFill>
                  <a:srgbClr val="FFFFFF"/>
                </a:solidFill>
              </a:rPr>
              <a:t>на потребителя. </a:t>
            </a:r>
            <a:r>
              <a:rPr lang="ru-RU" sz="4000" dirty="0" err="1">
                <a:solidFill>
                  <a:srgbClr val="FFFFFF"/>
                </a:solidFill>
              </a:rPr>
              <a:t>Потребителят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посочва</a:t>
            </a:r>
            <a:r>
              <a:rPr lang="ru-RU" sz="4000" dirty="0">
                <a:solidFill>
                  <a:srgbClr val="FFFFFF"/>
                </a:solidFill>
              </a:rPr>
              <a:t> как се чувства и </a:t>
            </a:r>
            <a:r>
              <a:rPr lang="ru-RU" sz="4000" dirty="0" err="1">
                <a:solidFill>
                  <a:srgbClr val="FFFFFF"/>
                </a:solidFill>
              </a:rPr>
              <a:t>уебсайтът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препоръчва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дейности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въз</a:t>
            </a:r>
            <a:r>
              <a:rPr lang="ru-RU" sz="4000" dirty="0">
                <a:solidFill>
                  <a:srgbClr val="FFFFFF"/>
                </a:solidFill>
              </a:rPr>
              <a:t> основа на </a:t>
            </a:r>
            <a:r>
              <a:rPr lang="ru-RU" sz="4000" dirty="0" err="1">
                <a:solidFill>
                  <a:srgbClr val="FFFFFF"/>
                </a:solidFill>
              </a:rPr>
              <a:t>настроението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му</a:t>
            </a:r>
            <a:r>
              <a:rPr lang="ru-RU" sz="4000" dirty="0">
                <a:solidFill>
                  <a:srgbClr val="FFFFFF"/>
                </a:solidFill>
              </a:rPr>
              <a:t>, </a:t>
            </a:r>
            <a:r>
              <a:rPr lang="ru-RU" sz="4000" dirty="0" err="1">
                <a:solidFill>
                  <a:srgbClr val="FFFFFF"/>
                </a:solidFill>
              </a:rPr>
              <a:t>като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съчетава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психическо</a:t>
            </a:r>
            <a:r>
              <a:rPr lang="ru-RU" sz="4000" dirty="0">
                <a:solidFill>
                  <a:srgbClr val="FFFFFF"/>
                </a:solidFill>
              </a:rPr>
              <a:t> и </a:t>
            </a:r>
            <a:r>
              <a:rPr lang="ru-RU" sz="4000" dirty="0" err="1">
                <a:solidFill>
                  <a:srgbClr val="FFFFFF"/>
                </a:solidFill>
              </a:rPr>
              <a:t>физическо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ru-RU" sz="4000" dirty="0" err="1">
                <a:solidFill>
                  <a:srgbClr val="FFFFFF"/>
                </a:solidFill>
              </a:rPr>
              <a:t>здраве</a:t>
            </a:r>
            <a:endParaRPr lang="bg-BG" sz="4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7E6C0D98-082D-A16F-9BC4-1C24F6492D83}"/>
              </a:ext>
            </a:extLst>
          </p:cNvPr>
          <p:cNvSpPr txBox="1"/>
          <p:nvPr/>
        </p:nvSpPr>
        <p:spPr>
          <a:xfrm>
            <a:off x="3009900" y="4510533"/>
            <a:ext cx="1226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bg-BG" sz="3600" dirty="0">
                <a:solidFill>
                  <a:schemeClr val="bg1"/>
                </a:solidFill>
              </a:rPr>
              <a:t>Въвеждате как се чувствате в момента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 err="1">
                <a:solidFill>
                  <a:schemeClr val="bg1"/>
                </a:solidFill>
              </a:rPr>
              <a:t>Получавате</a:t>
            </a:r>
            <a:r>
              <a:rPr lang="ru-RU" sz="3600" dirty="0">
                <a:solidFill>
                  <a:schemeClr val="bg1"/>
                </a:solidFill>
              </a:rPr>
              <a:t> предложения за активности, </a:t>
            </a:r>
            <a:r>
              <a:rPr lang="ru-RU" sz="3600" dirty="0" err="1">
                <a:solidFill>
                  <a:schemeClr val="bg1"/>
                </a:solidFill>
              </a:rPr>
              <a:t>които</a:t>
            </a:r>
            <a:r>
              <a:rPr lang="ru-RU" sz="3600" dirty="0">
                <a:solidFill>
                  <a:schemeClr val="bg1"/>
                </a:solidFill>
              </a:rPr>
              <a:t>  </a:t>
            </a:r>
            <a:r>
              <a:rPr lang="ru-RU" sz="3600" dirty="0" err="1">
                <a:solidFill>
                  <a:schemeClr val="bg1"/>
                </a:solidFill>
              </a:rPr>
              <a:t>могат</a:t>
            </a:r>
            <a:r>
              <a:rPr lang="ru-RU" sz="3600" dirty="0">
                <a:solidFill>
                  <a:schemeClr val="bg1"/>
                </a:solidFill>
              </a:rPr>
              <a:t> да </a:t>
            </a:r>
            <a:r>
              <a:rPr lang="ru-RU" sz="3600" dirty="0" err="1">
                <a:solidFill>
                  <a:schemeClr val="bg1"/>
                </a:solidFill>
              </a:rPr>
              <a:t>ви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3600" dirty="0" err="1">
                <a:solidFill>
                  <a:schemeClr val="bg1"/>
                </a:solidFill>
              </a:rPr>
              <a:t>накарат</a:t>
            </a:r>
            <a:r>
              <a:rPr lang="ru-RU" sz="3600" dirty="0">
                <a:solidFill>
                  <a:schemeClr val="bg1"/>
                </a:solidFill>
              </a:rPr>
              <a:t> да се </a:t>
            </a:r>
            <a:r>
              <a:rPr lang="ru-RU" sz="3600" dirty="0" err="1">
                <a:solidFill>
                  <a:schemeClr val="bg1"/>
                </a:solidFill>
              </a:rPr>
              <a:t>чувствате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3600" dirty="0" err="1">
                <a:solidFill>
                  <a:schemeClr val="bg1"/>
                </a:solidFill>
              </a:rPr>
              <a:t>по-добре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54E8BC6-7F7F-8D6B-EC1B-5CBBB1DDE316}"/>
              </a:ext>
            </a:extLst>
          </p:cNvPr>
          <p:cNvSpPr txBox="1"/>
          <p:nvPr/>
        </p:nvSpPr>
        <p:spPr>
          <a:xfrm>
            <a:off x="3338639" y="3961913"/>
            <a:ext cx="102429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HTML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CSS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JS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PYTHON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Flask</a:t>
            </a:r>
          </a:p>
          <a:p>
            <a:pPr algn="l"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PostgreSQL</a:t>
            </a:r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1867AC28-FF08-0951-365D-7B770C71D170}"/>
              </a:ext>
            </a:extLst>
          </p:cNvPr>
          <p:cNvSpPr/>
          <p:nvPr/>
        </p:nvSpPr>
        <p:spPr>
          <a:xfrm>
            <a:off x="10530840" y="2648131"/>
            <a:ext cx="7802880" cy="7638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61B07DD3-9CC2-C746-07A4-28B61CA3A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019" y="2959986"/>
            <a:ext cx="2042087" cy="22411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8E3DED-02DB-CF41-C634-0DE1AC6C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50" y="6675594"/>
            <a:ext cx="2241189" cy="22411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4" name="Picture 10" descr="CSS - Vikipedi">
            <a:extLst>
              <a:ext uri="{FF2B5EF4-FFF2-40B4-BE49-F238E27FC236}">
                <a16:creationId xmlns:a16="http://schemas.microsoft.com/office/drawing/2014/main" id="{C5AC6422-9D22-2144-D330-94DF9BED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095" y="2928239"/>
            <a:ext cx="1657084" cy="23394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AutoShape 12" descr="Flask (web framework) - Wikipedia">
            <a:extLst>
              <a:ext uri="{FF2B5EF4-FFF2-40B4-BE49-F238E27FC236}">
                <a16:creationId xmlns:a16="http://schemas.microsoft.com/office/drawing/2014/main" id="{B1C12CA9-19D9-230E-30D1-546213C45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7" name="AutoShape 14" descr="Flask (web framework) - Wikipedia">
            <a:extLst>
              <a:ext uri="{FF2B5EF4-FFF2-40B4-BE49-F238E27FC236}">
                <a16:creationId xmlns:a16="http://schemas.microsoft.com/office/drawing/2014/main" id="{8C695DE0-E4E7-62F0-6434-37F78BF4FC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1040" name="Picture 16" descr="Cos'è Flask e a cosa serve">
            <a:extLst>
              <a:ext uri="{FF2B5EF4-FFF2-40B4-BE49-F238E27FC236}">
                <a16:creationId xmlns:a16="http://schemas.microsoft.com/office/drawing/2014/main" id="{27CBC9E9-7C8D-43C6-18B8-231991A7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123" y="7200900"/>
            <a:ext cx="2284030" cy="2933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42" name="Picture 18" descr="PostgreSQL - QGIS.бг докс">
            <a:extLst>
              <a:ext uri="{FF2B5EF4-FFF2-40B4-BE49-F238E27FC236}">
                <a16:creationId xmlns:a16="http://schemas.microsoft.com/office/drawing/2014/main" id="{5F945CA9-E646-4B6B-B965-09BA5A6F5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780" y="6147732"/>
            <a:ext cx="3456707" cy="34629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JavaScript – Уикипедия">
            <a:extLst>
              <a:ext uri="{FF2B5EF4-FFF2-40B4-BE49-F238E27FC236}">
                <a16:creationId xmlns:a16="http://schemas.microsoft.com/office/drawing/2014/main" id="{CD3C84D0-6FBC-D1D2-71C5-9C5A9951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672" y="4813865"/>
            <a:ext cx="2117114" cy="211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1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Първи ден:</a:t>
            </a:r>
            <a:b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Генериране на идеи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99537" y="3492369"/>
            <a:ext cx="3173220" cy="139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Първи ден:</a:t>
            </a:r>
          </a:p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разпределение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91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Първи и втори ден:</a:t>
            </a:r>
            <a:b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4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редизвикателства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13005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963400" y="4162965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2326721" y="2730236"/>
            <a:ext cx="11665030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екип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ментор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акво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научих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от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хакатона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1957" y="986030"/>
            <a:ext cx="13634558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233</Words>
  <Application>Microsoft Office PowerPoint</Application>
  <PresentationFormat>Custom</PresentationFormat>
  <Paragraphs>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Canva Sans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dc:creator>Кирил</dc:creator>
  <cp:lastModifiedBy>USER</cp:lastModifiedBy>
  <cp:revision>59</cp:revision>
  <dcterms:created xsi:type="dcterms:W3CDTF">2006-08-16T00:00:00Z</dcterms:created>
  <dcterms:modified xsi:type="dcterms:W3CDTF">2025-03-22T04:54:38Z</dcterms:modified>
  <dc:identifier>DAGdruyBmFc</dc:identifier>
</cp:coreProperties>
</file>